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71" r:id="rId6"/>
    <p:sldId id="272" r:id="rId7"/>
    <p:sldId id="262" r:id="rId8"/>
    <p:sldId id="264" r:id="rId9"/>
    <p:sldId id="263" r:id="rId10"/>
    <p:sldId id="273" r:id="rId11"/>
    <p:sldId id="265" r:id="rId12"/>
    <p:sldId id="259" r:id="rId13"/>
    <p:sldId id="266" r:id="rId14"/>
    <p:sldId id="267" r:id="rId15"/>
    <p:sldId id="268" r:id="rId16"/>
    <p:sldId id="269" r:id="rId17"/>
    <p:sldId id="270" r:id="rId18"/>
    <p:sldId id="274" r:id="rId19"/>
    <p:sldId id="276" r:id="rId20"/>
    <p:sldId id="275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75"/>
    <p:restoredTop sz="77823"/>
  </p:normalViewPr>
  <p:slideViewPr>
    <p:cSldViewPr snapToGrid="0" snapToObjects="1">
      <p:cViewPr varScale="1">
        <p:scale>
          <a:sx n="98" d="100"/>
          <a:sy n="98" d="100"/>
        </p:scale>
        <p:origin x="1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is the dictionary</a:t>
            </a:r>
          </a:p>
          <a:p>
            <a:r>
              <a:rPr lang="en-US" dirty="0"/>
              <a:t>Theta are the coefficients, or</a:t>
            </a:r>
            <a:r>
              <a:rPr lang="en-US" baseline="0" dirty="0"/>
              <a:t> codes</a:t>
            </a:r>
            <a:r>
              <a:rPr lang="en-US" dirty="0"/>
              <a:t> (want these to be sparse)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1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convex set is</a:t>
            </a:r>
            <a:r>
              <a:rPr lang="en-US" baseline="0" dirty="0"/>
              <a:t> implicit, but necessary, to ensure that the coefficients do not vanish &amp; thereby make the regularization effect disappear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96be/a45d9b962c8159883a0d07493a2ea42784e4.pdf" TargetMode="External"/><Relationship Id="rId7" Type="http://schemas.openxmlformats.org/officeDocument/2006/relationships/hyperlink" Target="https://lear.inrialpes.fr/people/mairal/tutorial_iccv09/tuto_part2.pdf" TargetMode="External"/><Relationship Id="rId2" Type="http://schemas.openxmlformats.org/officeDocument/2006/relationships/hyperlink" Target="http://www.sciencedirect.com/science/article/pii/S00426989970016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dfs.semanticscholar.org/284d/9c3702b8820e2bd89b1c96532f12b3afb336.pdf" TargetMode="External"/><Relationship Id="rId5" Type="http://schemas.openxmlformats.org/officeDocument/2006/relationships/hyperlink" Target="http://www.kdd.org/kdd2016/papers/files/adp0864-li.pdf" TargetMode="External"/><Relationship Id="rId4" Type="http://schemas.openxmlformats.org/officeDocument/2006/relationships/hyperlink" Target="http://www.cs.technion.ac.il/~freddy/papers/120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Dictionary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Dictionary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22" y="1522604"/>
            <a:ext cx="9125755" cy="48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4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1" y="1825624"/>
            <a:ext cx="4415724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 </a:t>
            </a:r>
            <a:r>
              <a:rPr lang="en-US" dirty="0" err="1"/>
              <a:t>denoising</a:t>
            </a:r>
            <a:endParaRPr lang="en-US" dirty="0"/>
          </a:p>
          <a:p>
            <a:pPr lvl="1"/>
            <a:r>
              <a:rPr lang="en-US" dirty="0"/>
              <a:t>Sparse basis forces out noise</a:t>
            </a:r>
          </a:p>
          <a:p>
            <a:r>
              <a:rPr lang="en-US" dirty="0"/>
              <a:t>Identification of functional networks of neurons</a:t>
            </a:r>
          </a:p>
          <a:p>
            <a:r>
              <a:rPr lang="en-US" dirty="0"/>
              <a:t>Image, video, audio processing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Bag-of-words modeling for object categorization</a:t>
            </a:r>
          </a:p>
          <a:p>
            <a:r>
              <a:rPr lang="en-US" dirty="0"/>
              <a:t>Image restoration &amp; </a:t>
            </a:r>
            <a:br>
              <a:rPr lang="en-US" dirty="0"/>
            </a:br>
            <a:r>
              <a:rPr lang="en-US" dirty="0" err="1"/>
              <a:t>inpainting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8" y="2860600"/>
            <a:ext cx="11272664" cy="2622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403" t="50141" r="8779" b="7963"/>
          <a:stretch/>
        </p:blipFill>
        <p:spPr>
          <a:xfrm>
            <a:off x="5679582" y="2146401"/>
            <a:ext cx="6310647" cy="2394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19" y="512206"/>
            <a:ext cx="5669351" cy="5969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012" y="1690688"/>
            <a:ext cx="6011302" cy="4482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724" y="1250704"/>
            <a:ext cx="6598361" cy="49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146997" y="4509473"/>
            <a:ext cx="824248" cy="476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51382"/>
            <a:ext cx="10233800" cy="3866838"/>
          </a:xfrm>
        </p:spPr>
        <p:txBody>
          <a:bodyPr/>
          <a:lstStyle/>
          <a:p>
            <a:r>
              <a:rPr lang="en-US" dirty="0"/>
              <a:t>General formulation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common: set </a:t>
            </a:r>
            <a:r>
              <a:rPr lang="en-US" i="1" dirty="0"/>
              <a:t>g</a:t>
            </a:r>
            <a:r>
              <a:rPr lang="en-US" dirty="0"/>
              <a:t> to identity*, and </a:t>
            </a:r>
            <a:r>
              <a:rPr lang="en-US" i="1" dirty="0"/>
              <a:t>h</a:t>
            </a:r>
            <a:r>
              <a:rPr lang="en-US" dirty="0"/>
              <a:t> to L</a:t>
            </a:r>
            <a:r>
              <a:rPr lang="en-US" baseline="-25000" dirty="0"/>
              <a:t>1</a:t>
            </a:r>
            <a:r>
              <a:rPr lang="en-US" dirty="0"/>
              <a:t> norm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55" y="2342361"/>
            <a:ext cx="7364890" cy="866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7160652" y="365125"/>
                <a:ext cx="3773511" cy="1721252"/>
              </a:xfrm>
              <a:prstGeom prst="wedgeRoundRectCallout">
                <a:avLst>
                  <a:gd name="adj1" fmla="val -73051"/>
                  <a:gd name="adj2" fmla="val 124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 is typically implicitly constrained to fall within a </a:t>
                </a:r>
                <a:r>
                  <a:rPr lang="en-US" i="1" dirty="0"/>
                  <a:t>convex set</a:t>
                </a:r>
                <a:r>
                  <a:rPr lang="en-US" dirty="0"/>
                  <a:t> C of the </a:t>
                </a:r>
                <a:r>
                  <a:rPr lang="en-US" i="1" dirty="0"/>
                  <a:t>k x m</a:t>
                </a:r>
                <a:r>
                  <a:rPr lang="en-US" dirty="0"/>
                  <a:t> reals, to make optimization tractable</a:t>
                </a:r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652" y="365125"/>
                <a:ext cx="3773511" cy="1721252"/>
              </a:xfrm>
              <a:prstGeom prst="wedgeRoundRectCallout">
                <a:avLst>
                  <a:gd name="adj1" fmla="val -73051"/>
                  <a:gd name="adj2" fmla="val 124603"/>
                  <a:gd name="adj3" fmla="val 16667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00" y="3837189"/>
            <a:ext cx="8382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uiExpand="1" build="p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with the objective function?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Squared loss is convex</a:t>
            </a:r>
          </a:p>
          <a:p>
            <a:r>
              <a:rPr lang="en-US" dirty="0"/>
              <a:t>Regularization is convex</a:t>
            </a:r>
          </a:p>
          <a:p>
            <a:endParaRPr lang="en-US" dirty="0"/>
          </a:p>
          <a:p>
            <a:r>
              <a:rPr lang="en-US" dirty="0"/>
              <a:t>Squared loss + regularization is </a:t>
            </a:r>
            <a:r>
              <a:rPr lang="en-US" b="1" dirty="0"/>
              <a:t>not convex</a:t>
            </a:r>
          </a:p>
          <a:p>
            <a:r>
              <a:rPr lang="en-US" dirty="0"/>
              <a:t>Even worse, often </a:t>
            </a:r>
            <a:r>
              <a:rPr lang="en-US" b="1" dirty="0"/>
              <a:t>non-smooth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27284"/>
            <a:ext cx="8382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508384" y="2237583"/>
            <a:ext cx="4340180" cy="69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/>
              <a:lstStyle/>
              <a:p>
                <a:r>
                  <a:rPr lang="en-US" dirty="0"/>
                  <a:t>Alternating minimization algorithm</a:t>
                </a:r>
              </a:p>
              <a:p>
                <a:pPr lvl="1"/>
                <a:r>
                  <a:rPr lang="en-US" dirty="0"/>
                  <a:t>Two-block Gauss-Seidel</a:t>
                </a:r>
              </a:p>
              <a:p>
                <a:r>
                  <a:rPr lang="en-US" dirty="0"/>
                  <a:t>Streaming online learning</a:t>
                </a:r>
              </a:p>
              <a:p>
                <a:pPr lvl="1"/>
                <a:r>
                  <a:rPr lang="en-US" dirty="0"/>
                  <a:t>At iteration (or </a:t>
                </a:r>
                <a:r>
                  <a:rPr lang="en-US" dirty="0" err="1"/>
                  <a:t>minibatch</a:t>
                </a:r>
                <a:r>
                  <a:rPr lang="en-US" dirty="0"/>
                  <a:t>) </a:t>
                </a:r>
                <a:r>
                  <a:rPr lang="en-US" i="1" dirty="0"/>
                  <a:t>t</a:t>
                </a:r>
                <a:r>
                  <a:rPr lang="en-US" dirty="0"/>
                  <a:t>, signal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t</a:t>
                </a:r>
                <a:r>
                  <a:rPr lang="en-US" dirty="0"/>
                  <a:t> and sparse code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i="1" baseline="-25000" dirty="0"/>
                  <a:t>t</a:t>
                </a:r>
                <a:r>
                  <a:rPr lang="en-US" i="1" dirty="0"/>
                  <a:t> </a:t>
                </a:r>
                <a:r>
                  <a:rPr lang="en-US" dirty="0"/>
                  <a:t>are computing using the current dictionary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Which can then be used to update the dictionary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/>
                  <a:t>g</a:t>
                </a:r>
                <a:r>
                  <a:rPr lang="en-US" dirty="0"/>
                  <a:t> can be efficiently solved using block coordinate descent on columns of </a:t>
                </a:r>
                <a:r>
                  <a:rPr lang="en-US" i="1" dirty="0"/>
                  <a:t>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25" y="1762125"/>
            <a:ext cx="14351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825" y="1843883"/>
            <a:ext cx="23622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25" y="2305051"/>
            <a:ext cx="4165600" cy="50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28" y="3845201"/>
            <a:ext cx="6698944" cy="912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51" y="5025554"/>
            <a:ext cx="6971297" cy="12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2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Rank-1 Dictionary Learning (R1DL)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KDD 2016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“Scalable fast”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565400"/>
            <a:ext cx="9525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Reformulates dictionary learning as an alternating least-squares problem</a:t>
            </a:r>
          </a:p>
          <a:p>
            <a:pPr lvl="1"/>
            <a:r>
              <a:rPr lang="en-US" dirty="0"/>
              <a:t>(embraces the optimization procedure)</a:t>
            </a:r>
          </a:p>
          <a:p>
            <a:r>
              <a:rPr lang="en-US" dirty="0"/>
              <a:t>Uses 0-”norm” instead of L</a:t>
            </a:r>
            <a:r>
              <a:rPr lang="en-US" baseline="-25000" dirty="0"/>
              <a:t>1</a:t>
            </a:r>
            <a:endParaRPr lang="en-US" dirty="0"/>
          </a:p>
          <a:p>
            <a:pPr lvl="1"/>
            <a:r>
              <a:rPr lang="en-US" dirty="0"/>
              <a:t>Given rank-1 formulation, this is an inexpensive way of guaranteeing sparsity</a:t>
            </a:r>
          </a:p>
          <a:p>
            <a:r>
              <a:rPr lang="en-US" dirty="0"/>
              <a:t>Iteratively learns rank-1 dictionary atoms until </a:t>
            </a:r>
            <a:r>
              <a:rPr lang="en-US" i="1" dirty="0"/>
              <a:t>k</a:t>
            </a:r>
            <a:r>
              <a:rPr lang="en-US" dirty="0"/>
              <a:t> have been found</a:t>
            </a:r>
          </a:p>
          <a:p>
            <a:pPr lvl="1"/>
            <a:r>
              <a:rPr lang="en-US" dirty="0"/>
              <a:t>”Deflates” data matrix on each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R1DL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883110" cy="5032375"/>
              </a:xfrm>
            </p:spPr>
            <p:txBody>
              <a:bodyPr/>
              <a:lstStyle/>
              <a:p>
                <a:r>
                  <a:rPr lang="en-US" dirty="0"/>
                  <a:t>Energy function </a:t>
                </a:r>
                <a:r>
                  <a:rPr lang="en-US" i="1" dirty="0"/>
                  <a:t>L</a:t>
                </a:r>
              </a:p>
              <a:p>
                <a:r>
                  <a:rPr lang="en-US" dirty="0"/>
                  <a:t>Data matrix </a:t>
                </a:r>
                <a:r>
                  <a:rPr lang="en-US" i="1" dirty="0"/>
                  <a:t>S</a:t>
                </a:r>
                <a:r>
                  <a:rPr lang="en-US" dirty="0"/>
                  <a:t>, vectors </a:t>
                </a:r>
                <a:r>
                  <a:rPr lang="en-US" i="1" dirty="0"/>
                  <a:t>u</a:t>
                </a:r>
                <a:r>
                  <a:rPr lang="en-US" dirty="0"/>
                  <a:t> and </a:t>
                </a:r>
                <a:r>
                  <a:rPr lang="en-US" i="1" dirty="0"/>
                  <a:t>v</a:t>
                </a:r>
              </a:p>
              <a:p>
                <a:pPr lvl="1"/>
                <a:r>
                  <a:rPr lang="en-US" dirty="0"/>
                  <a:t>|| </a:t>
                </a:r>
                <a:r>
                  <a:rPr lang="en-US" i="1" dirty="0"/>
                  <a:t>u</a:t>
                </a:r>
                <a:r>
                  <a:rPr lang="en-US" dirty="0"/>
                  <a:t> || = 1</a:t>
                </a:r>
              </a:p>
              <a:p>
                <a:pPr lvl="1"/>
                <a:r>
                  <a:rPr lang="en-US" dirty="0"/>
                  <a:t>|| </a:t>
                </a:r>
                <a:r>
                  <a:rPr lang="en-US" i="1" dirty="0"/>
                  <a:t>v</a:t>
                </a:r>
                <a:r>
                  <a:rPr lang="en-US" dirty="0"/>
                  <a:t> ||</a:t>
                </a:r>
                <a:r>
                  <a:rPr lang="en-US" baseline="-25000" dirty="0"/>
                  <a:t>0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r</a:t>
                </a:r>
                <a:r>
                  <a:rPr lang="en-US" dirty="0"/>
                  <a:t>, where </a:t>
                </a:r>
                <a:r>
                  <a:rPr lang="en-US" i="1" dirty="0"/>
                  <a:t>r</a:t>
                </a:r>
                <a:r>
                  <a:rPr lang="en-US" dirty="0"/>
                  <a:t> is the sparsity constraint (literally, # of nonzero elements in </a:t>
                </a:r>
                <a:r>
                  <a:rPr lang="en-US" i="1" dirty="0"/>
                  <a:t>v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Iterate until convergence of </a:t>
                </a:r>
                <a:r>
                  <a:rPr lang="en-US" i="1" dirty="0"/>
                  <a:t>u</a:t>
                </a:r>
                <a:r>
                  <a:rPr lang="en-US" dirty="0"/>
                  <a:t> (atoms) and </a:t>
                </a:r>
                <a:r>
                  <a:rPr lang="en-US" i="1" dirty="0"/>
                  <a:t>v </a:t>
                </a:r>
                <a:r>
                  <a:rPr lang="en-US" dirty="0"/>
                  <a:t>(sparse codes)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“Deflate” data matrix</a:t>
                </a:r>
              </a:p>
              <a:p>
                <a:r>
                  <a:rPr lang="en-US" dirty="0"/>
                  <a:t>Repeat until </a:t>
                </a:r>
                <a:r>
                  <a:rPr lang="en-US" i="1" dirty="0"/>
                  <a:t>k</a:t>
                </a:r>
                <a:r>
                  <a:rPr lang="en-US" dirty="0"/>
                  <a:t> atoms &amp; sparse codes are learned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88311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55" y="1825625"/>
            <a:ext cx="4381500" cy="5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3" y="4210943"/>
            <a:ext cx="48006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55" y="3938037"/>
            <a:ext cx="65913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68" y="4905941"/>
            <a:ext cx="37338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80" y="5644759"/>
            <a:ext cx="3860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Dictionary learning is focused on developing a basis of </a:t>
            </a:r>
            <a:r>
              <a:rPr lang="en-US" i="1" dirty="0"/>
              <a:t>atoms</a:t>
            </a:r>
            <a:r>
              <a:rPr lang="en-US" dirty="0"/>
              <a:t> and </a:t>
            </a:r>
            <a:r>
              <a:rPr lang="en-US" i="1" dirty="0"/>
              <a:t>coefficients</a:t>
            </a:r>
            <a:endParaRPr lang="en-US" dirty="0"/>
          </a:p>
          <a:p>
            <a:pPr lvl="1"/>
            <a:r>
              <a:rPr lang="en-US" dirty="0"/>
              <a:t>Coefficients are </a:t>
            </a:r>
            <a:r>
              <a:rPr lang="en-US" i="1" dirty="0"/>
              <a:t>sparse</a:t>
            </a:r>
            <a:endParaRPr lang="en-US" dirty="0"/>
          </a:p>
          <a:p>
            <a:pPr lvl="1"/>
            <a:r>
              <a:rPr lang="en-US" dirty="0"/>
              <a:t>Atoms form an </a:t>
            </a:r>
            <a:r>
              <a:rPr lang="en-US" i="1" dirty="0" err="1"/>
              <a:t>overcomplete</a:t>
            </a:r>
            <a:r>
              <a:rPr lang="en-US" dirty="0"/>
              <a:t> representation of the data</a:t>
            </a:r>
          </a:p>
          <a:p>
            <a:pPr lvl="1"/>
            <a:r>
              <a:rPr lang="en-US" dirty="0"/>
              <a:t>Chosen to minimize </a:t>
            </a:r>
            <a:r>
              <a:rPr lang="en-US" i="1" dirty="0"/>
              <a:t>reconstruction error</a:t>
            </a:r>
            <a:endParaRPr lang="en-US" dirty="0"/>
          </a:p>
          <a:p>
            <a:r>
              <a:rPr lang="en-US" dirty="0"/>
              <a:t>Explicitly factorizes out noise</a:t>
            </a:r>
          </a:p>
          <a:p>
            <a:pPr lvl="1"/>
            <a:r>
              <a:rPr lang="en-US" dirty="0"/>
              <a:t>Can be customized in the form of a prior</a:t>
            </a:r>
          </a:p>
          <a:p>
            <a:r>
              <a:rPr lang="en-US" dirty="0"/>
              <a:t>Optimization is often non-convex and non-smooth, requiring alternating minimization strategies or online learning</a:t>
            </a:r>
          </a:p>
          <a:p>
            <a:r>
              <a:rPr lang="en-US" dirty="0"/>
              <a:t>R1DL focuses on leveraging optimization strategies to iteratively learn the basis, one atom at a time</a:t>
            </a:r>
          </a:p>
          <a:p>
            <a:r>
              <a:rPr lang="en-US" dirty="0"/>
              <a:t>Other variants include K-SVD, Hierarchical DL, and Elastic 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Components Analysis (PCA)</a:t>
            </a:r>
          </a:p>
          <a:p>
            <a:pPr lvl="1"/>
            <a:r>
              <a:rPr lang="en-US" b="1" dirty="0"/>
              <a:t>Sparse &amp; Kernel PCA (</a:t>
            </a:r>
            <a:r>
              <a:rPr lang="en-US" b="1" i="1" dirty="0"/>
              <a:t>last</a:t>
            </a:r>
            <a:r>
              <a:rPr lang="en-US" b="1" dirty="0"/>
              <a:t> Thursday!)</a:t>
            </a:r>
          </a:p>
          <a:p>
            <a:r>
              <a:rPr lang="en-US" dirty="0"/>
              <a:t>Independent Components Analysis (ICA)</a:t>
            </a:r>
          </a:p>
          <a:p>
            <a:r>
              <a:rPr lang="en-US" dirty="0"/>
              <a:t>Non-negative Matrix Factorization (NMF)</a:t>
            </a:r>
          </a:p>
          <a:p>
            <a:r>
              <a:rPr lang="en-US" dirty="0"/>
              <a:t>Locally-linear </a:t>
            </a:r>
            <a:r>
              <a:rPr lang="en-US" dirty="0" err="1"/>
              <a:t>Embeddings</a:t>
            </a:r>
            <a:r>
              <a:rPr lang="en-US" dirty="0"/>
              <a:t> (LLE)</a:t>
            </a:r>
          </a:p>
          <a:p>
            <a:endParaRPr lang="en-US" b="1" dirty="0"/>
          </a:p>
          <a:p>
            <a:r>
              <a:rPr lang="en-US" b="1" dirty="0"/>
              <a:t>Dictionary Learning</a:t>
            </a:r>
            <a:r>
              <a:rPr lang="en-US" dirty="0"/>
              <a:t> </a:t>
            </a:r>
            <a:r>
              <a:rPr lang="en-US" b="1" dirty="0"/>
              <a:t>(today!)</a:t>
            </a:r>
          </a:p>
        </p:txBody>
      </p:sp>
      <p:sp>
        <p:nvSpPr>
          <p:cNvPr id="4" name="Left Arrow 3"/>
          <p:cNvSpPr/>
          <p:nvPr/>
        </p:nvSpPr>
        <p:spPr>
          <a:xfrm>
            <a:off x="7772400" y="129540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Linear</a:t>
            </a:r>
          </a:p>
        </p:txBody>
      </p:sp>
      <p:sp>
        <p:nvSpPr>
          <p:cNvPr id="5" name="Left Arrow 4"/>
          <p:cNvSpPr/>
          <p:nvPr/>
        </p:nvSpPr>
        <p:spPr>
          <a:xfrm>
            <a:off x="7772400" y="18256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6" name="Left Arrow 5"/>
          <p:cNvSpPr/>
          <p:nvPr/>
        </p:nvSpPr>
        <p:spPr>
          <a:xfrm>
            <a:off x="7772400" y="23082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Non-Gaussian</a:t>
            </a:r>
          </a:p>
        </p:txBody>
      </p:sp>
      <p:sp>
        <p:nvSpPr>
          <p:cNvPr id="7" name="Left Arrow 6"/>
          <p:cNvSpPr/>
          <p:nvPr/>
        </p:nvSpPr>
        <p:spPr>
          <a:xfrm>
            <a:off x="7772400" y="2751137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Non-negative</a:t>
            </a:r>
          </a:p>
        </p:txBody>
      </p:sp>
      <p:sp>
        <p:nvSpPr>
          <p:cNvPr id="8" name="Left Arrow 7"/>
          <p:cNvSpPr/>
          <p:nvPr/>
        </p:nvSpPr>
        <p:spPr>
          <a:xfrm>
            <a:off x="7772400" y="32813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Nonlinear</a:t>
            </a:r>
          </a:p>
        </p:txBody>
      </p:sp>
      <p:sp>
        <p:nvSpPr>
          <p:cNvPr id="9" name="Left Arrow 8"/>
          <p:cNvSpPr/>
          <p:nvPr/>
        </p:nvSpPr>
        <p:spPr>
          <a:xfrm>
            <a:off x="7772400" y="434491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</p:spTree>
    <p:extLst>
      <p:ext uri="{BB962C8B-B14F-4D97-AF65-F5344CB8AC3E}">
        <p14:creationId xmlns:p14="http://schemas.microsoft.com/office/powerpoint/2010/main" val="58112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Assignment 5 is out!</a:t>
            </a:r>
          </a:p>
          <a:p>
            <a:pPr lvl="1"/>
            <a:r>
              <a:rPr lang="en-US" dirty="0"/>
              <a:t>The final assignment!</a:t>
            </a:r>
          </a:p>
          <a:p>
            <a:pPr lvl="1"/>
            <a:r>
              <a:rPr lang="en-US" dirty="0"/>
              <a:t>Due Tuesday, November 5</a:t>
            </a:r>
          </a:p>
          <a:p>
            <a:r>
              <a:rPr lang="en-US" dirty="0"/>
              <a:t>Students in the other class have entered Slack!</a:t>
            </a:r>
          </a:p>
          <a:p>
            <a:pPr lvl="1"/>
            <a:r>
              <a:rPr lang="en-US" dirty="0"/>
              <a:t>Start chatting with them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pPr lvl="1"/>
            <a:r>
              <a:rPr lang="en-US" dirty="0">
                <a:sym typeface="Wingdings" pitchFamily="2" charset="2"/>
              </a:rPr>
              <a:t>…</a:t>
            </a:r>
            <a:r>
              <a:rPr lang="en-US">
                <a:sym typeface="Wingdings" pitchFamily="2" charset="2"/>
              </a:rPr>
              <a:t>technically required for Assignment 5</a:t>
            </a:r>
            <a:endParaRPr lang="en-US" dirty="0"/>
          </a:p>
          <a:p>
            <a:r>
              <a:rPr lang="en-US" dirty="0"/>
              <a:t>Next week: </a:t>
            </a:r>
          </a:p>
          <a:p>
            <a:pPr lvl="1"/>
            <a:r>
              <a:rPr lang="en-US" dirty="0"/>
              <a:t>Conclude dimensionality reduction on Tuesday</a:t>
            </a:r>
          </a:p>
          <a:p>
            <a:pPr lvl="1"/>
            <a:r>
              <a:rPr lang="en-US" dirty="0"/>
              <a:t>Begin neural networks on Thursday</a:t>
            </a:r>
          </a:p>
          <a:p>
            <a:pPr lvl="1"/>
            <a:r>
              <a:rPr lang="en-US" dirty="0"/>
              <a:t>November is </a:t>
            </a:r>
            <a:r>
              <a:rPr lang="en-US" b="1" dirty="0"/>
              <a:t>all NNs, all the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“Sparse coding with an </a:t>
            </a:r>
            <a:r>
              <a:rPr lang="en-US" dirty="0" err="1"/>
              <a:t>overcomplete</a:t>
            </a:r>
            <a:r>
              <a:rPr lang="en-US" dirty="0"/>
              <a:t> basis set: A strategy employed by V1?”, </a:t>
            </a:r>
            <a:r>
              <a:rPr lang="en-US" dirty="0">
                <a:hlinkClick r:id="rId2"/>
              </a:rPr>
              <a:t>http://www.sciencedirect.com/science/article/pii/S0042698997001697</a:t>
            </a:r>
            <a:r>
              <a:rPr lang="en-US" dirty="0"/>
              <a:t> </a:t>
            </a:r>
          </a:p>
          <a:p>
            <a:r>
              <a:rPr lang="en-US" dirty="0"/>
              <a:t>“Learning image representations from the pixel level via hierarchical sparse coding”, </a:t>
            </a:r>
            <a:r>
              <a:rPr lang="en-US" dirty="0">
                <a:hlinkClick r:id="rId3"/>
              </a:rPr>
              <a:t>https://pdfs.semanticscholar.org/96be/a45d9b962c8159883a0d07493a2ea42784e4.pdf</a:t>
            </a:r>
            <a:r>
              <a:rPr lang="en-US" dirty="0"/>
              <a:t> </a:t>
            </a:r>
          </a:p>
          <a:p>
            <a:r>
              <a:rPr lang="en-US" dirty="0"/>
              <a:t>“K-SVD: An Algorithm for Designing </a:t>
            </a:r>
            <a:r>
              <a:rPr lang="en-US" dirty="0" err="1"/>
              <a:t>Overcomplete</a:t>
            </a:r>
            <a:r>
              <a:rPr lang="en-US" dirty="0"/>
              <a:t> Dictionaries for Sparse Representation”, </a:t>
            </a:r>
            <a:r>
              <a:rPr lang="en-US" dirty="0">
                <a:hlinkClick r:id="rId4"/>
              </a:rPr>
              <a:t>http://www.cs.technion.ac.il/~freddy/papers/120.pdf</a:t>
            </a:r>
            <a:r>
              <a:rPr lang="en-US" dirty="0"/>
              <a:t> </a:t>
            </a:r>
          </a:p>
          <a:p>
            <a:r>
              <a:rPr lang="en-US" dirty="0"/>
              <a:t>“Scalable Fast Rank-1 Dictionary Learning for fMRI Big Data Analysis”, </a:t>
            </a:r>
            <a:r>
              <a:rPr lang="en-US" dirty="0">
                <a:hlinkClick r:id="rId5"/>
              </a:rPr>
              <a:t>http://www.kdd.org/kdd2016/papers/files/adp0864-li.pdf</a:t>
            </a:r>
            <a:r>
              <a:rPr lang="en-US" dirty="0"/>
              <a:t> </a:t>
            </a:r>
          </a:p>
          <a:p>
            <a:r>
              <a:rPr lang="en-US" dirty="0"/>
              <a:t>“Dictionary learning for sparse coding: Algorithms and convergence analysis”, </a:t>
            </a:r>
            <a:r>
              <a:rPr lang="en-US" dirty="0">
                <a:hlinkClick r:id="rId6"/>
              </a:rPr>
              <a:t>https://pdfs.semanticscholar.org/284d/9c3702b8820e2bd89b1c96532f12b3afb336.pdf</a:t>
            </a:r>
            <a:r>
              <a:rPr lang="en-US" dirty="0"/>
              <a:t> </a:t>
            </a:r>
          </a:p>
          <a:p>
            <a:r>
              <a:rPr lang="en-US" dirty="0"/>
              <a:t>“Sparse Coding and Dictionary Learning for Image Analysis”, </a:t>
            </a:r>
            <a:r>
              <a:rPr lang="en-US" dirty="0">
                <a:hlinkClick r:id="rId7"/>
              </a:rPr>
              <a:t>https://lear.inrialpes.fr/people/mairal/tutorial_iccv09/tuto_part2.pdf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“Given a set of signals belonging to a certain class, one wishes to extract the relevant information by identifying the generating causes; that is, recovering the elementary signals (atoms) that efficiently represent the data.”</a:t>
            </a:r>
          </a:p>
          <a:p>
            <a:pPr lvl="1"/>
            <a:r>
              <a:rPr lang="en-US" i="1" dirty="0"/>
              <a:t>Regularization, Optimization, Kernels, and Support Vector Machines</a:t>
            </a:r>
            <a:r>
              <a:rPr lang="en-US" dirty="0"/>
              <a:t>, Ch. 2</a:t>
            </a:r>
          </a:p>
          <a:p>
            <a:endParaRPr lang="en-US" dirty="0"/>
          </a:p>
          <a:p>
            <a:r>
              <a:rPr lang="en-US" dirty="0"/>
              <a:t>Every embedding strategy ever?</a:t>
            </a:r>
          </a:p>
        </p:txBody>
      </p:sp>
    </p:spTree>
    <p:extLst>
      <p:ext uri="{BB962C8B-B14F-4D97-AF65-F5344CB8AC3E}">
        <p14:creationId xmlns:p14="http://schemas.microsoft.com/office/powerpoint/2010/main" val="122487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 coding</a:t>
            </a:r>
          </a:p>
          <a:p>
            <a:r>
              <a:rPr lang="en-US" i="1" dirty="0" err="1"/>
              <a:t>l</a:t>
            </a:r>
            <a:r>
              <a:rPr lang="en-US" i="1" baseline="30000" dirty="0" err="1"/>
              <a:t>p</a:t>
            </a:r>
            <a:r>
              <a:rPr lang="en-US" i="1" baseline="30000" dirty="0"/>
              <a:t> </a:t>
            </a:r>
            <a:r>
              <a:rPr lang="en-US" dirty="0"/>
              <a:t> sparsity</a:t>
            </a:r>
          </a:p>
          <a:p>
            <a:r>
              <a:rPr lang="en-US" dirty="0"/>
              <a:t>Hierarchical sparse coding</a:t>
            </a:r>
          </a:p>
          <a:p>
            <a:r>
              <a:rPr lang="en-US" dirty="0"/>
              <a:t>K-SVD</a:t>
            </a:r>
          </a:p>
          <a:p>
            <a:r>
              <a:rPr lang="en-US" dirty="0"/>
              <a:t>Elastic 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95" y="1798917"/>
            <a:ext cx="6629400" cy="42418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99796" y="1912971"/>
            <a:ext cx="6472198" cy="4013692"/>
            <a:chOff x="5448554" y="1624125"/>
            <a:chExt cx="6472198" cy="40136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652" t="10329" r="5024" b="11252"/>
            <a:stretch/>
          </p:blipFill>
          <p:spPr>
            <a:xfrm>
              <a:off x="5448554" y="1624125"/>
              <a:ext cx="6472198" cy="40136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4183" t="94989" r="50452"/>
            <a:stretch/>
          </p:blipFill>
          <p:spPr>
            <a:xfrm>
              <a:off x="9538160" y="5253576"/>
              <a:ext cx="2382592" cy="34365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95" y="1690688"/>
            <a:ext cx="6588386" cy="4639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67" y="2112816"/>
            <a:ext cx="6702041" cy="35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learning is ideally formulated for image </a:t>
            </a:r>
            <a:r>
              <a:rPr lang="en-US" dirty="0" err="1"/>
              <a:t>denoising</a:t>
            </a:r>
            <a:r>
              <a:rPr lang="en-US" dirty="0"/>
              <a:t> (and is indeed a major application of dictionary learning)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10" y="2767095"/>
            <a:ext cx="7050110" cy="2842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5" y="5695137"/>
            <a:ext cx="2679700" cy="4064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2023407" y="5695137"/>
            <a:ext cx="1685707" cy="856214"/>
          </a:xfrm>
          <a:prstGeom prst="wedgeRoundRectCallout">
            <a:avLst>
              <a:gd name="adj1" fmla="val 106047"/>
              <a:gd name="adj2" fmla="val -28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Measurements (image)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8359816" y="5695137"/>
            <a:ext cx="1685707" cy="856214"/>
          </a:xfrm>
          <a:prstGeom prst="wedgeRoundRectCallout">
            <a:avLst>
              <a:gd name="adj1" fmla="val -101762"/>
              <a:gd name="adj2" fmla="val -31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Noise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14582" y="6187750"/>
            <a:ext cx="1444636" cy="548012"/>
          </a:xfrm>
          <a:prstGeom prst="wedgeRoundRectCallout">
            <a:avLst>
              <a:gd name="adj1" fmla="val -18486"/>
              <a:gd name="adj2" fmla="val -627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Easily converted to an energy minimization problem</a:t>
            </a:r>
          </a:p>
          <a:p>
            <a:endParaRPr lang="en-US" dirty="0"/>
          </a:p>
          <a:p>
            <a:r>
              <a:rPr lang="en-US" dirty="0"/>
              <a:t>Some classical priors</a:t>
            </a:r>
          </a:p>
          <a:p>
            <a:pPr lvl="1"/>
            <a:r>
              <a:rPr lang="en-US" dirty="0"/>
              <a:t>Smoothness</a:t>
            </a:r>
          </a:p>
          <a:p>
            <a:pPr lvl="1"/>
            <a:r>
              <a:rPr lang="en-US" dirty="0"/>
              <a:t>Total variation</a:t>
            </a:r>
          </a:p>
          <a:p>
            <a:pPr lvl="1"/>
            <a:r>
              <a:rPr lang="en-US" dirty="0"/>
              <a:t>Wavelet sparsity</a:t>
            </a:r>
          </a:p>
          <a:p>
            <a:pPr lvl="1"/>
            <a:r>
              <a:rPr lang="en-US" dirty="0"/>
              <a:t>Lasso</a:t>
            </a:r>
          </a:p>
          <a:p>
            <a:pPr lvl="1"/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50" y="1954414"/>
            <a:ext cx="26797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2817712"/>
            <a:ext cx="5054600" cy="5207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9684912" y="2724392"/>
            <a:ext cx="1970467" cy="1228039"/>
          </a:xfrm>
          <a:prstGeom prst="wedgeRoundRectCallout">
            <a:avLst>
              <a:gd name="adj1" fmla="val -84232"/>
              <a:gd name="adj2" fmla="val -213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minimization becomes a MAP estimation!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00" y="3717839"/>
            <a:ext cx="1384270" cy="480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00" y="4159713"/>
            <a:ext cx="1442925" cy="480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00" y="4640688"/>
            <a:ext cx="1536775" cy="4340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00" y="5079918"/>
            <a:ext cx="1079262" cy="4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6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804282" cy="4351338"/>
          </a:xfrm>
        </p:spPr>
        <p:txBody>
          <a:bodyPr>
            <a:normAutofit/>
          </a:bodyPr>
          <a:lstStyle/>
          <a:p>
            <a:r>
              <a:rPr lang="en-US" dirty="0"/>
              <a:t>We have our data </a:t>
            </a:r>
            <a:r>
              <a:rPr lang="en-US" i="1" dirty="0"/>
              <a:t>X</a:t>
            </a:r>
            <a:r>
              <a:rPr lang="en-US" dirty="0"/>
              <a:t> </a:t>
            </a:r>
          </a:p>
          <a:p>
            <a:r>
              <a:rPr lang="en-US" dirty="0"/>
              <a:t>and wish to represent it using some small number </a:t>
            </a:r>
            <a:r>
              <a:rPr lang="en-US" i="1" dirty="0"/>
              <a:t>k</a:t>
            </a:r>
            <a:r>
              <a:rPr lang="en-US" dirty="0"/>
              <a:t> atoms (</a:t>
            </a:r>
            <a:r>
              <a:rPr lang="en-US" i="1" dirty="0"/>
              <a:t>k &lt;&lt;&lt; n</a:t>
            </a:r>
            <a:r>
              <a:rPr lang="en-US" dirty="0"/>
              <a:t>)</a:t>
            </a:r>
          </a:p>
          <a:p>
            <a:r>
              <a:rPr lang="en-US" dirty="0"/>
              <a:t>When combined with coefficients, the linear combinations with the atoms should yield a nearly complete representation of </a:t>
            </a:r>
            <a:r>
              <a:rPr lang="en-US" i="1" dirty="0"/>
              <a:t>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6896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0" y="4001294"/>
            <a:ext cx="55626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4950395"/>
            <a:ext cx="5537200" cy="92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0" y="2354253"/>
            <a:ext cx="5168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This gives the minimization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h</a:t>
            </a:r>
            <a:r>
              <a:rPr lang="en-US" dirty="0"/>
              <a:t> promotes sparsity in the coefficients, and </a:t>
            </a:r>
            <a:r>
              <a:rPr lang="en-US" i="1" dirty="0"/>
              <a:t>B</a:t>
            </a:r>
            <a:r>
              <a:rPr lang="en-US" dirty="0"/>
              <a:t> is chosen from a constraint set</a:t>
            </a:r>
          </a:p>
          <a:p>
            <a:r>
              <a:rPr lang="en-US" dirty="0"/>
              <a:t>The general dictionary learning problem then follows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specific choices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what differentiate the different kinds of dictionary learning (e.g. hierarchical, K-SVD,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29" y="2238305"/>
            <a:ext cx="5196141" cy="1094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54" y="4803844"/>
            <a:ext cx="7364890" cy="8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Learning vs PCA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Remember the operational definition of PCA?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Orthogonal projection of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Lower-dimensional linear space known as the </a:t>
            </a:r>
            <a:r>
              <a:rPr lang="en-US" sz="2400" i="1" dirty="0"/>
              <a:t>principal subspace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Variance of the projected data is maximized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Dictionary Learning (</a:t>
            </a:r>
            <a:r>
              <a:rPr lang="en-US" b="1" dirty="0"/>
              <a:t>sparse</a:t>
            </a:r>
            <a:r>
              <a:rPr lang="en-US" dirty="0"/>
              <a:t> coding)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Minimize reconstruction error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Linear combination of </a:t>
            </a:r>
            <a:r>
              <a:rPr lang="en-US" i="1" dirty="0"/>
              <a:t>atoms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Sparse, </a:t>
            </a:r>
            <a:r>
              <a:rPr lang="en-US" dirty="0" err="1"/>
              <a:t>overcomplete</a:t>
            </a:r>
            <a:r>
              <a:rPr lang="en-US" dirty="0"/>
              <a:t> basis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86372" y="4313706"/>
            <a:ext cx="9266936" cy="2451100"/>
            <a:chOff x="2799635" y="4313706"/>
            <a:chExt cx="9266936" cy="2451100"/>
          </a:xfrm>
        </p:grpSpPr>
        <p:sp>
          <p:nvSpPr>
            <p:cNvPr id="4" name="Rounded Rectangle 3"/>
            <p:cNvSpPr/>
            <p:nvPr/>
          </p:nvSpPr>
          <p:spPr>
            <a:xfrm>
              <a:off x="5623353" y="4313706"/>
              <a:ext cx="3619500" cy="850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Two definitions of PCA</a:t>
              </a:r>
            </a:p>
          </p:txBody>
        </p:sp>
        <p:sp>
          <p:nvSpPr>
            <p:cNvPr id="5" name="Down Arrow 4"/>
            <p:cNvSpPr/>
            <p:nvPr/>
          </p:nvSpPr>
          <p:spPr>
            <a:xfrm>
              <a:off x="5439203" y="5164606"/>
              <a:ext cx="979932" cy="7493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/>
            <p:cNvSpPr/>
            <p:nvPr/>
          </p:nvSpPr>
          <p:spPr>
            <a:xfrm>
              <a:off x="8447071" y="5164606"/>
              <a:ext cx="979932" cy="7493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799635" y="5913906"/>
              <a:ext cx="3619500" cy="850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Maximizing Variance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447071" y="5913906"/>
              <a:ext cx="3619500" cy="850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Minimizing Reconstruction Error</a:t>
              </a:r>
            </a:p>
          </p:txBody>
        </p:sp>
      </p:grpSp>
      <p:sp>
        <p:nvSpPr>
          <p:cNvPr id="12" name="Explosion 1 11"/>
          <p:cNvSpPr/>
          <p:nvPr/>
        </p:nvSpPr>
        <p:spPr>
          <a:xfrm>
            <a:off x="7397508" y="3669114"/>
            <a:ext cx="3907296" cy="30055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 are </a:t>
            </a:r>
            <a:r>
              <a:rPr lang="en-US" i="1" dirty="0"/>
              <a:t>reconstruction</a:t>
            </a:r>
            <a:r>
              <a:rPr lang="en-US" dirty="0"/>
              <a:t>, </a:t>
            </a:r>
            <a:r>
              <a:rPr lang="en-US" i="1" dirty="0"/>
              <a:t>sparsity, </a:t>
            </a:r>
            <a:r>
              <a:rPr lang="en-US" dirty="0"/>
              <a:t>and </a:t>
            </a:r>
            <a:r>
              <a:rPr lang="en-US" i="1" dirty="0"/>
              <a:t>redundancy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 build="p"/>
      <p:bldP spid="12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824</TotalTime>
  <Words>995</Words>
  <Application>Microsoft Macintosh PowerPoint</Application>
  <PresentationFormat>Widescreen</PresentationFormat>
  <Paragraphs>159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Corbel</vt:lpstr>
      <vt:lpstr>Depth</vt:lpstr>
      <vt:lpstr>Dictionary Learning</vt:lpstr>
      <vt:lpstr>Embeddings</vt:lpstr>
      <vt:lpstr>Dictionary Learning</vt:lpstr>
      <vt:lpstr>Dictionary Learning</vt:lpstr>
      <vt:lpstr>Motivations</vt:lpstr>
      <vt:lpstr>Motivations</vt:lpstr>
      <vt:lpstr>Dictionary Learning</vt:lpstr>
      <vt:lpstr>Dictionary Learning</vt:lpstr>
      <vt:lpstr>Dictionary Learning vs PCA</vt:lpstr>
      <vt:lpstr>Dictionary Learning</vt:lpstr>
      <vt:lpstr>Applications</vt:lpstr>
      <vt:lpstr>Dictionary Learning</vt:lpstr>
      <vt:lpstr>Optimization</vt:lpstr>
      <vt:lpstr>Optimization</vt:lpstr>
      <vt:lpstr>Rank-1 Dictionary Learning (R1DL)</vt:lpstr>
      <vt:lpstr>R1DL</vt:lpstr>
      <vt:lpstr>R1DL</vt:lpstr>
      <vt:lpstr>Summary</vt:lpstr>
      <vt:lpstr>Questions?</vt:lpstr>
      <vt:lpstr>Course Details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86</cp:revision>
  <dcterms:created xsi:type="dcterms:W3CDTF">2017-09-09T20:28:18Z</dcterms:created>
  <dcterms:modified xsi:type="dcterms:W3CDTF">2019-10-23T17:24:21Z</dcterms:modified>
</cp:coreProperties>
</file>